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6" r:id="rId6"/>
    <p:sldId id="267" r:id="rId7"/>
    <p:sldId id="260" r:id="rId8"/>
    <p:sldId id="268" r:id="rId9"/>
    <p:sldId id="265" r:id="rId10"/>
    <p:sldId id="264" r:id="rId11"/>
    <p:sldId id="263" r:id="rId12"/>
    <p:sldId id="269" r:id="rId13"/>
    <p:sldId id="262"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0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D1256D-6323-4B47-9F9F-FF635A87889F}" type="datetimeFigureOut">
              <a:rPr lang="en-US" smtClean="0"/>
              <a:t>10/25/17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BB6389-D8D4-DF47-90BA-64EAA74A600F}" type="slidenum">
              <a:rPr lang="en-US" smtClean="0"/>
              <a:t>‹#›</a:t>
            </a:fld>
            <a:endParaRPr lang="en-US"/>
          </a:p>
        </p:txBody>
      </p:sp>
    </p:spTree>
    <p:extLst>
      <p:ext uri="{BB962C8B-B14F-4D97-AF65-F5344CB8AC3E}">
        <p14:creationId xmlns:p14="http://schemas.microsoft.com/office/powerpoint/2010/main" val="38134801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B6389-D8D4-DF47-90BA-64EAA74A600F}" type="slidenum">
              <a:rPr lang="en-US" smtClean="0"/>
              <a:t>7</a:t>
            </a:fld>
            <a:endParaRPr lang="en-US"/>
          </a:p>
        </p:txBody>
      </p:sp>
    </p:spTree>
    <p:extLst>
      <p:ext uri="{BB962C8B-B14F-4D97-AF65-F5344CB8AC3E}">
        <p14:creationId xmlns:p14="http://schemas.microsoft.com/office/powerpoint/2010/main" val="265393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B6389-D8D4-DF47-90BA-64EAA74A600F}" type="slidenum">
              <a:rPr lang="en-US" smtClean="0"/>
              <a:t>8</a:t>
            </a:fld>
            <a:endParaRPr lang="en-US"/>
          </a:p>
        </p:txBody>
      </p:sp>
    </p:spTree>
    <p:extLst>
      <p:ext uri="{BB962C8B-B14F-4D97-AF65-F5344CB8AC3E}">
        <p14:creationId xmlns:p14="http://schemas.microsoft.com/office/powerpoint/2010/main" val="265393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578AE2-278D-D044-9F83-B3B5E315AB09}"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CDBBC-01C0-5249-AFF7-7A2B96AD96D9}" type="slidenum">
              <a:rPr lang="en-US" smtClean="0"/>
              <a:t>‹#›</a:t>
            </a:fld>
            <a:endParaRPr lang="en-US"/>
          </a:p>
        </p:txBody>
      </p:sp>
    </p:spTree>
    <p:extLst>
      <p:ext uri="{BB962C8B-B14F-4D97-AF65-F5344CB8AC3E}">
        <p14:creationId xmlns:p14="http://schemas.microsoft.com/office/powerpoint/2010/main" val="242248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78AE2-278D-D044-9F83-B3B5E315AB09}"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CDBBC-01C0-5249-AFF7-7A2B96AD96D9}" type="slidenum">
              <a:rPr lang="en-US" smtClean="0"/>
              <a:t>‹#›</a:t>
            </a:fld>
            <a:endParaRPr lang="en-US"/>
          </a:p>
        </p:txBody>
      </p:sp>
    </p:spTree>
    <p:extLst>
      <p:ext uri="{BB962C8B-B14F-4D97-AF65-F5344CB8AC3E}">
        <p14:creationId xmlns:p14="http://schemas.microsoft.com/office/powerpoint/2010/main" val="211928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78AE2-278D-D044-9F83-B3B5E315AB09}"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CDBBC-01C0-5249-AFF7-7A2B96AD96D9}" type="slidenum">
              <a:rPr lang="en-US" smtClean="0"/>
              <a:t>‹#›</a:t>
            </a:fld>
            <a:endParaRPr lang="en-US"/>
          </a:p>
        </p:txBody>
      </p:sp>
    </p:spTree>
    <p:extLst>
      <p:ext uri="{BB962C8B-B14F-4D97-AF65-F5344CB8AC3E}">
        <p14:creationId xmlns:p14="http://schemas.microsoft.com/office/powerpoint/2010/main" val="160506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78AE2-278D-D044-9F83-B3B5E315AB09}"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CDBBC-01C0-5249-AFF7-7A2B96AD96D9}" type="slidenum">
              <a:rPr lang="en-US" smtClean="0"/>
              <a:t>‹#›</a:t>
            </a:fld>
            <a:endParaRPr lang="en-US"/>
          </a:p>
        </p:txBody>
      </p:sp>
    </p:spTree>
    <p:extLst>
      <p:ext uri="{BB962C8B-B14F-4D97-AF65-F5344CB8AC3E}">
        <p14:creationId xmlns:p14="http://schemas.microsoft.com/office/powerpoint/2010/main" val="358028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78AE2-278D-D044-9F83-B3B5E315AB09}"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CDBBC-01C0-5249-AFF7-7A2B96AD96D9}" type="slidenum">
              <a:rPr lang="en-US" smtClean="0"/>
              <a:t>‹#›</a:t>
            </a:fld>
            <a:endParaRPr lang="en-US"/>
          </a:p>
        </p:txBody>
      </p:sp>
    </p:spTree>
    <p:extLst>
      <p:ext uri="{BB962C8B-B14F-4D97-AF65-F5344CB8AC3E}">
        <p14:creationId xmlns:p14="http://schemas.microsoft.com/office/powerpoint/2010/main" val="180366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578AE2-278D-D044-9F83-B3B5E315AB09}" type="datetimeFigureOut">
              <a:rPr lang="en-US" smtClean="0"/>
              <a:t>10/25/17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CDBBC-01C0-5249-AFF7-7A2B96AD96D9}" type="slidenum">
              <a:rPr lang="en-US" smtClean="0"/>
              <a:t>‹#›</a:t>
            </a:fld>
            <a:endParaRPr lang="en-US"/>
          </a:p>
        </p:txBody>
      </p:sp>
    </p:spTree>
    <p:extLst>
      <p:ext uri="{BB962C8B-B14F-4D97-AF65-F5344CB8AC3E}">
        <p14:creationId xmlns:p14="http://schemas.microsoft.com/office/powerpoint/2010/main" val="78384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578AE2-278D-D044-9F83-B3B5E315AB09}" type="datetimeFigureOut">
              <a:rPr lang="en-US" smtClean="0"/>
              <a:t>10/25/17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CDBBC-01C0-5249-AFF7-7A2B96AD96D9}" type="slidenum">
              <a:rPr lang="en-US" smtClean="0"/>
              <a:t>‹#›</a:t>
            </a:fld>
            <a:endParaRPr lang="en-US"/>
          </a:p>
        </p:txBody>
      </p:sp>
    </p:spTree>
    <p:extLst>
      <p:ext uri="{BB962C8B-B14F-4D97-AF65-F5344CB8AC3E}">
        <p14:creationId xmlns:p14="http://schemas.microsoft.com/office/powerpoint/2010/main" val="31181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578AE2-278D-D044-9F83-B3B5E315AB09}" type="datetimeFigureOut">
              <a:rPr lang="en-US" smtClean="0"/>
              <a:t>10/25/17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CDBBC-01C0-5249-AFF7-7A2B96AD96D9}" type="slidenum">
              <a:rPr lang="en-US" smtClean="0"/>
              <a:t>‹#›</a:t>
            </a:fld>
            <a:endParaRPr lang="en-US"/>
          </a:p>
        </p:txBody>
      </p:sp>
    </p:spTree>
    <p:extLst>
      <p:ext uri="{BB962C8B-B14F-4D97-AF65-F5344CB8AC3E}">
        <p14:creationId xmlns:p14="http://schemas.microsoft.com/office/powerpoint/2010/main" val="359989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78AE2-278D-D044-9F83-B3B5E315AB09}" type="datetimeFigureOut">
              <a:rPr lang="en-US" smtClean="0"/>
              <a:t>10/25/17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CDBBC-01C0-5249-AFF7-7A2B96AD96D9}" type="slidenum">
              <a:rPr lang="en-US" smtClean="0"/>
              <a:t>‹#›</a:t>
            </a:fld>
            <a:endParaRPr lang="en-US"/>
          </a:p>
        </p:txBody>
      </p:sp>
    </p:spTree>
    <p:extLst>
      <p:ext uri="{BB962C8B-B14F-4D97-AF65-F5344CB8AC3E}">
        <p14:creationId xmlns:p14="http://schemas.microsoft.com/office/powerpoint/2010/main" val="96913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78AE2-278D-D044-9F83-B3B5E315AB09}" type="datetimeFigureOut">
              <a:rPr lang="en-US" smtClean="0"/>
              <a:t>10/25/17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CDBBC-01C0-5249-AFF7-7A2B96AD96D9}" type="slidenum">
              <a:rPr lang="en-US" smtClean="0"/>
              <a:t>‹#›</a:t>
            </a:fld>
            <a:endParaRPr lang="en-US"/>
          </a:p>
        </p:txBody>
      </p:sp>
    </p:spTree>
    <p:extLst>
      <p:ext uri="{BB962C8B-B14F-4D97-AF65-F5344CB8AC3E}">
        <p14:creationId xmlns:p14="http://schemas.microsoft.com/office/powerpoint/2010/main" val="302143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78AE2-278D-D044-9F83-B3B5E315AB09}" type="datetimeFigureOut">
              <a:rPr lang="en-US" smtClean="0"/>
              <a:t>10/25/17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CDBBC-01C0-5249-AFF7-7A2B96AD96D9}" type="slidenum">
              <a:rPr lang="en-US" smtClean="0"/>
              <a:t>‹#›</a:t>
            </a:fld>
            <a:endParaRPr lang="en-US"/>
          </a:p>
        </p:txBody>
      </p:sp>
    </p:spTree>
    <p:extLst>
      <p:ext uri="{BB962C8B-B14F-4D97-AF65-F5344CB8AC3E}">
        <p14:creationId xmlns:p14="http://schemas.microsoft.com/office/powerpoint/2010/main" val="31308782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78AE2-278D-D044-9F83-B3B5E315AB09}" type="datetimeFigureOut">
              <a:rPr lang="en-US" smtClean="0"/>
              <a:t>10/25/17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CDBBC-01C0-5249-AFF7-7A2B96AD96D9}" type="slidenum">
              <a:rPr lang="en-US" smtClean="0"/>
              <a:t>‹#›</a:t>
            </a:fld>
            <a:endParaRPr lang="en-US"/>
          </a:p>
        </p:txBody>
      </p:sp>
    </p:spTree>
    <p:extLst>
      <p:ext uri="{BB962C8B-B14F-4D97-AF65-F5344CB8AC3E}">
        <p14:creationId xmlns:p14="http://schemas.microsoft.com/office/powerpoint/2010/main" val="288654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58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0" y="2130425"/>
            <a:ext cx="9144000" cy="2440967"/>
          </a:xfrm>
        </p:spPr>
        <p:txBody>
          <a:bodyPr>
            <a:noAutofit/>
          </a:bodyPr>
          <a:lstStyle/>
          <a:p>
            <a:r>
              <a:rPr lang="en-US" sz="14500" b="1" dirty="0" smtClean="0">
                <a:latin typeface="Apple Chancery"/>
                <a:cs typeface="Apple Chancery"/>
              </a:rPr>
              <a:t>Costa Rica</a:t>
            </a:r>
            <a:endParaRPr lang="en-US" sz="14500" b="1" dirty="0">
              <a:latin typeface="Apple Chancery"/>
              <a:cs typeface="Apple Chancery"/>
            </a:endParaRPr>
          </a:p>
        </p:txBody>
      </p:sp>
      <p:sp>
        <p:nvSpPr>
          <p:cNvPr id="3" name="Subtitle 2"/>
          <p:cNvSpPr>
            <a:spLocks noGrp="1"/>
          </p:cNvSpPr>
          <p:nvPr>
            <p:ph type="subTitle" idx="1"/>
          </p:nvPr>
        </p:nvSpPr>
        <p:spPr>
          <a:xfrm>
            <a:off x="1371600" y="4788648"/>
            <a:ext cx="6400800" cy="659340"/>
          </a:xfrm>
        </p:spPr>
        <p:txBody>
          <a:bodyPr>
            <a:noAutofit/>
          </a:bodyPr>
          <a:lstStyle/>
          <a:p>
            <a:r>
              <a:rPr lang="en-US" sz="4000" dirty="0" smtClean="0">
                <a:latin typeface="Apple Chancery"/>
                <a:cs typeface="Apple Chancery"/>
              </a:rPr>
              <a:t>Ali Meihls</a:t>
            </a:r>
            <a:endParaRPr lang="en-US" sz="4000" dirty="0">
              <a:latin typeface="Apple Chancery"/>
              <a:cs typeface="Apple Chancery"/>
            </a:endParaRPr>
          </a:p>
        </p:txBody>
      </p:sp>
    </p:spTree>
    <p:extLst>
      <p:ext uri="{BB962C8B-B14F-4D97-AF65-F5344CB8AC3E}">
        <p14:creationId xmlns:p14="http://schemas.microsoft.com/office/powerpoint/2010/main" val="333435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Music</a:t>
            </a:r>
            <a:endParaRPr lang="en-US" sz="9000" b="1" dirty="0">
              <a:latin typeface="Apple Chancery"/>
              <a:cs typeface="Apple Chancery"/>
            </a:endParaRPr>
          </a:p>
        </p:txBody>
      </p:sp>
      <p:sp>
        <p:nvSpPr>
          <p:cNvPr id="6" name="Content Placeholder 5"/>
          <p:cNvSpPr>
            <a:spLocks noGrp="1"/>
          </p:cNvSpPr>
          <p:nvPr>
            <p:ph idx="1"/>
          </p:nvPr>
        </p:nvSpPr>
        <p:spPr>
          <a:xfrm>
            <a:off x="0" y="1600200"/>
            <a:ext cx="4244086" cy="5257800"/>
          </a:xfrm>
        </p:spPr>
        <p:txBody>
          <a:bodyPr>
            <a:noAutofit/>
          </a:bodyPr>
          <a:lstStyle/>
          <a:p>
            <a:r>
              <a:rPr lang="en-US" sz="2600" dirty="0" smtClean="0"/>
              <a:t>Many of the musical traditions go back to colonial times when the Spaniards brought European music with them.</a:t>
            </a:r>
          </a:p>
          <a:p>
            <a:r>
              <a:rPr lang="en-US" sz="2600" dirty="0" smtClean="0"/>
              <a:t>Folk music was big in Costa Rica, it was a combination of Spanish beats with indigenous tempos.</a:t>
            </a:r>
          </a:p>
          <a:p>
            <a:r>
              <a:rPr lang="en-US" sz="2600" dirty="0" smtClean="0"/>
              <a:t>When it comes to dancing, Costa Ricans prefer the traditional Latin salsa. </a:t>
            </a:r>
            <a:endParaRPr lang="en-US" sz="2600" dirty="0"/>
          </a:p>
        </p:txBody>
      </p:sp>
      <p:pic>
        <p:nvPicPr>
          <p:cNvPr id="2" name="Picture 1"/>
          <p:cNvPicPr>
            <a:picLocks noChangeAspect="1"/>
          </p:cNvPicPr>
          <p:nvPr/>
        </p:nvPicPr>
        <p:blipFill rotWithShape="1">
          <a:blip r:embed="rId3"/>
          <a:srcRect l="5115"/>
          <a:stretch/>
        </p:blipFill>
        <p:spPr>
          <a:xfrm>
            <a:off x="4244086" y="1417638"/>
            <a:ext cx="4778774" cy="5325698"/>
          </a:xfrm>
          <a:prstGeom prst="rect">
            <a:avLst/>
          </a:prstGeom>
        </p:spPr>
      </p:pic>
    </p:spTree>
    <p:extLst>
      <p:ext uri="{BB962C8B-B14F-4D97-AF65-F5344CB8AC3E}">
        <p14:creationId xmlns:p14="http://schemas.microsoft.com/office/powerpoint/2010/main" val="660312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Sports</a:t>
            </a:r>
            <a:endParaRPr lang="en-US" sz="9000" b="1" dirty="0">
              <a:latin typeface="Apple Chancery"/>
              <a:cs typeface="Apple Chancery"/>
            </a:endParaRPr>
          </a:p>
        </p:txBody>
      </p:sp>
      <p:sp>
        <p:nvSpPr>
          <p:cNvPr id="6" name="Content Placeholder 5"/>
          <p:cNvSpPr>
            <a:spLocks noGrp="1"/>
          </p:cNvSpPr>
          <p:nvPr>
            <p:ph idx="1"/>
          </p:nvPr>
        </p:nvSpPr>
        <p:spPr>
          <a:xfrm>
            <a:off x="0" y="1600200"/>
            <a:ext cx="9144000" cy="4525963"/>
          </a:xfrm>
        </p:spPr>
        <p:txBody>
          <a:bodyPr>
            <a:normAutofit/>
          </a:bodyPr>
          <a:lstStyle/>
          <a:p>
            <a:r>
              <a:rPr lang="en-US" sz="2800" dirty="0" smtClean="0"/>
              <a:t>Soccer</a:t>
            </a:r>
          </a:p>
          <a:p>
            <a:pPr lvl="1"/>
            <a:r>
              <a:rPr lang="en-US" sz="2600" dirty="0" smtClean="0"/>
              <a:t>National stadium was gifted to Costa Rica by China.</a:t>
            </a:r>
          </a:p>
          <a:p>
            <a:pPr lvl="1"/>
            <a:r>
              <a:rPr lang="en-US" sz="2600" dirty="0" err="1"/>
              <a:t>Estadio</a:t>
            </a:r>
            <a:r>
              <a:rPr lang="en-US" sz="2600" dirty="0"/>
              <a:t> </a:t>
            </a:r>
            <a:r>
              <a:rPr lang="en-US" sz="2600" dirty="0" err="1"/>
              <a:t>Nacional</a:t>
            </a:r>
            <a:r>
              <a:rPr lang="en-US" sz="2600" dirty="0"/>
              <a:t> de Costa Rica</a:t>
            </a:r>
            <a:endParaRPr lang="en-US" sz="2600" dirty="0" smtClean="0"/>
          </a:p>
        </p:txBody>
      </p:sp>
      <p:pic>
        <p:nvPicPr>
          <p:cNvPr id="2" name="Picture 1"/>
          <p:cNvPicPr>
            <a:picLocks noChangeAspect="1"/>
          </p:cNvPicPr>
          <p:nvPr/>
        </p:nvPicPr>
        <p:blipFill>
          <a:blip r:embed="rId3"/>
          <a:stretch>
            <a:fillRect/>
          </a:stretch>
        </p:blipFill>
        <p:spPr>
          <a:xfrm>
            <a:off x="1052667" y="3153054"/>
            <a:ext cx="7078698" cy="3586540"/>
          </a:xfrm>
          <a:prstGeom prst="rect">
            <a:avLst/>
          </a:prstGeom>
        </p:spPr>
      </p:pic>
    </p:spTree>
    <p:extLst>
      <p:ext uri="{BB962C8B-B14F-4D97-AF65-F5344CB8AC3E}">
        <p14:creationId xmlns:p14="http://schemas.microsoft.com/office/powerpoint/2010/main" val="129041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Sports</a:t>
            </a:r>
            <a:endParaRPr lang="en-US" sz="9000" b="1" dirty="0">
              <a:latin typeface="Apple Chancery"/>
              <a:cs typeface="Apple Chancery"/>
            </a:endParaRPr>
          </a:p>
        </p:txBody>
      </p:sp>
      <p:sp>
        <p:nvSpPr>
          <p:cNvPr id="6" name="Content Placeholder 5"/>
          <p:cNvSpPr>
            <a:spLocks noGrp="1"/>
          </p:cNvSpPr>
          <p:nvPr>
            <p:ph idx="1"/>
          </p:nvPr>
        </p:nvSpPr>
        <p:spPr>
          <a:xfrm>
            <a:off x="0" y="1721288"/>
            <a:ext cx="4528139" cy="5136711"/>
          </a:xfrm>
        </p:spPr>
        <p:txBody>
          <a:bodyPr>
            <a:normAutofit fontScale="85000" lnSpcReduction="10000"/>
          </a:bodyPr>
          <a:lstStyle/>
          <a:p>
            <a:r>
              <a:rPr lang="en-US" sz="2900" dirty="0" smtClean="0"/>
              <a:t>Bullfights- more like a rodeo, and accompany most fiestas. The main one, </a:t>
            </a:r>
            <a:r>
              <a:rPr lang="en-US" sz="2900" dirty="0" err="1" smtClean="0"/>
              <a:t>Zapote</a:t>
            </a:r>
            <a:r>
              <a:rPr lang="en-US" sz="2900" dirty="0" smtClean="0"/>
              <a:t>, is the equivalent of the Super Bowl for Costa Rica.</a:t>
            </a:r>
          </a:p>
          <a:p>
            <a:r>
              <a:rPr lang="en-US" sz="2900" dirty="0" smtClean="0"/>
              <a:t>Children grow up learning about </a:t>
            </a:r>
            <a:r>
              <a:rPr lang="en-US" sz="2900" dirty="0" err="1" smtClean="0"/>
              <a:t>Malacrianza,which</a:t>
            </a:r>
            <a:r>
              <a:rPr lang="en-US" sz="2900" dirty="0" smtClean="0"/>
              <a:t> means “badly raised”. He was a bull known for not only tossing riders from his back, but killing them, even though it was only 2 deaths.</a:t>
            </a:r>
          </a:p>
          <a:p>
            <a:pPr lvl="1"/>
            <a:r>
              <a:rPr lang="en-US" sz="2400" dirty="0" smtClean="0"/>
              <a:t>One killed in an accidental fall, the other killed by the bulls horn.</a:t>
            </a:r>
          </a:p>
        </p:txBody>
      </p:sp>
      <p:pic>
        <p:nvPicPr>
          <p:cNvPr id="2" name="Picture 1"/>
          <p:cNvPicPr>
            <a:picLocks noChangeAspect="1"/>
          </p:cNvPicPr>
          <p:nvPr/>
        </p:nvPicPr>
        <p:blipFill>
          <a:blip r:embed="rId3"/>
          <a:stretch>
            <a:fillRect/>
          </a:stretch>
        </p:blipFill>
        <p:spPr>
          <a:xfrm>
            <a:off x="4528139" y="2269927"/>
            <a:ext cx="4381935" cy="3146229"/>
          </a:xfrm>
          <a:prstGeom prst="rect">
            <a:avLst/>
          </a:prstGeom>
        </p:spPr>
      </p:pic>
    </p:spTree>
    <p:extLst>
      <p:ext uri="{BB962C8B-B14F-4D97-AF65-F5344CB8AC3E}">
        <p14:creationId xmlns:p14="http://schemas.microsoft.com/office/powerpoint/2010/main" val="227071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Expressions</a:t>
            </a:r>
            <a:endParaRPr lang="en-US" sz="9000" b="1" dirty="0">
              <a:latin typeface="Apple Chancery"/>
              <a:cs typeface="Apple Chancery"/>
            </a:endParaRPr>
          </a:p>
        </p:txBody>
      </p:sp>
      <p:sp>
        <p:nvSpPr>
          <p:cNvPr id="6" name="Content Placeholder 5"/>
          <p:cNvSpPr>
            <a:spLocks noGrp="1"/>
          </p:cNvSpPr>
          <p:nvPr>
            <p:ph idx="1"/>
          </p:nvPr>
        </p:nvSpPr>
        <p:spPr>
          <a:xfrm>
            <a:off x="0" y="1683760"/>
            <a:ext cx="9144000" cy="5257799"/>
          </a:xfrm>
        </p:spPr>
        <p:txBody>
          <a:bodyPr>
            <a:normAutofit/>
          </a:bodyPr>
          <a:lstStyle/>
          <a:p>
            <a:r>
              <a:rPr lang="en-US" sz="2600" dirty="0" err="1" smtClean="0"/>
              <a:t>Ticos</a:t>
            </a:r>
            <a:r>
              <a:rPr lang="en-US" sz="2600" dirty="0" smtClean="0"/>
              <a:t>- Costa Ricans</a:t>
            </a:r>
          </a:p>
          <a:p>
            <a:r>
              <a:rPr lang="en-US" sz="2600" dirty="0" err="1" smtClean="0"/>
              <a:t>Pura</a:t>
            </a:r>
            <a:r>
              <a:rPr lang="en-US" sz="2600" dirty="0" smtClean="0"/>
              <a:t> </a:t>
            </a:r>
            <a:r>
              <a:rPr lang="en-US" sz="2600" dirty="0" err="1" smtClean="0"/>
              <a:t>vida</a:t>
            </a:r>
            <a:r>
              <a:rPr lang="en-US" sz="2600" dirty="0" smtClean="0"/>
              <a:t>- “pure life”</a:t>
            </a:r>
          </a:p>
          <a:p>
            <a:pPr lvl="1"/>
            <a:r>
              <a:rPr lang="en-US" sz="2400" dirty="0" smtClean="0"/>
              <a:t>Many meanings such as “fantastic”, “you’re welcome”, “thank you” and “nice to meet you”</a:t>
            </a:r>
            <a:endParaRPr lang="en-US" sz="2400" dirty="0" smtClean="0"/>
          </a:p>
          <a:p>
            <a:r>
              <a:rPr lang="en-US" sz="2600" dirty="0" smtClean="0"/>
              <a:t> Mae – “dude”</a:t>
            </a:r>
          </a:p>
          <a:p>
            <a:r>
              <a:rPr lang="en-US" sz="2600" dirty="0" smtClean="0"/>
              <a:t> </a:t>
            </a:r>
            <a:r>
              <a:rPr lang="en-US" sz="2600" dirty="0" err="1" smtClean="0"/>
              <a:t>Brete</a:t>
            </a:r>
            <a:r>
              <a:rPr lang="en-US" sz="2600" dirty="0" smtClean="0"/>
              <a:t>- “work”</a:t>
            </a:r>
          </a:p>
          <a:p>
            <a:r>
              <a:rPr lang="en-US" sz="2600" dirty="0" smtClean="0"/>
              <a:t> Media </a:t>
            </a:r>
            <a:r>
              <a:rPr lang="en-US" sz="2600" dirty="0" err="1" smtClean="0"/>
              <a:t>naranja</a:t>
            </a:r>
            <a:r>
              <a:rPr lang="en-US" sz="2600" dirty="0" smtClean="0"/>
              <a:t>- “half orange”</a:t>
            </a:r>
          </a:p>
          <a:p>
            <a:pPr lvl="1"/>
            <a:r>
              <a:rPr lang="en-US" sz="2400" dirty="0" smtClean="0"/>
              <a:t>Used to describe someone's other half, or soul mate</a:t>
            </a:r>
          </a:p>
          <a:p>
            <a:r>
              <a:rPr lang="en-US" sz="2600" dirty="0" err="1" smtClean="0"/>
              <a:t>Mejenga</a:t>
            </a:r>
            <a:r>
              <a:rPr lang="en-US" sz="2600" dirty="0" smtClean="0"/>
              <a:t>- friendly, informal soccer game</a:t>
            </a:r>
          </a:p>
          <a:p>
            <a:r>
              <a:rPr lang="en-US" sz="2800" dirty="0" smtClean="0"/>
              <a:t>Salado – tough luck</a:t>
            </a:r>
          </a:p>
          <a:p>
            <a:r>
              <a:rPr lang="en-US" sz="2800" dirty="0" err="1" smtClean="0"/>
              <a:t>Tuanis</a:t>
            </a:r>
            <a:r>
              <a:rPr lang="en-US" sz="2800" dirty="0" smtClean="0"/>
              <a:t> – “awesome”</a:t>
            </a:r>
            <a:endParaRPr lang="en-US" sz="2600"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93585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References</a:t>
            </a:r>
            <a:endParaRPr lang="en-US" sz="9000" b="1" dirty="0">
              <a:latin typeface="Apple Chancery"/>
              <a:cs typeface="Apple Chancery"/>
            </a:endParaRPr>
          </a:p>
        </p:txBody>
      </p:sp>
      <p:sp>
        <p:nvSpPr>
          <p:cNvPr id="6" name="Content Placeholder 5"/>
          <p:cNvSpPr>
            <a:spLocks noGrp="1"/>
          </p:cNvSpPr>
          <p:nvPr>
            <p:ph idx="1"/>
          </p:nvPr>
        </p:nvSpPr>
        <p:spPr>
          <a:xfrm>
            <a:off x="16709" y="1901016"/>
            <a:ext cx="9127291" cy="4599775"/>
          </a:xfrm>
        </p:spPr>
        <p:txBody>
          <a:bodyPr>
            <a:normAutofit/>
          </a:bodyPr>
          <a:lstStyle/>
          <a:p>
            <a:r>
              <a:rPr lang="en-US" sz="2200" dirty="0" smtClean="0"/>
              <a:t>http://www.geographia.com/costa-rica/history.htm</a:t>
            </a:r>
          </a:p>
          <a:p>
            <a:r>
              <a:rPr lang="en-US" sz="2200" dirty="0" smtClean="0"/>
              <a:t>https://www.govisitcostarica.com/blog/post/most-popular-foods-costa-rica.aspx</a:t>
            </a:r>
          </a:p>
          <a:p>
            <a:r>
              <a:rPr lang="en-US" sz="2200" dirty="0" smtClean="0"/>
              <a:t>http://www.frommers.com/destinations/costa-rica/in-depth/art--architecture</a:t>
            </a:r>
          </a:p>
          <a:p>
            <a:r>
              <a:rPr lang="en-US" sz="2200" dirty="0" smtClean="0"/>
              <a:t>https://www.costarica.com/culture/costa-rican-music/</a:t>
            </a:r>
          </a:p>
          <a:p>
            <a:r>
              <a:rPr lang="en-US" sz="2200" dirty="0" smtClean="0"/>
              <a:t>http://www.ticotimes.net/2014/04/11/what-is-juan-santamaria-day-photos-and-an-explanation-of-costa-ricas-celebration-of-its-only-war-hero</a:t>
            </a:r>
          </a:p>
          <a:p>
            <a:r>
              <a:rPr lang="en-US" sz="2200" dirty="0" smtClean="0"/>
              <a:t>http://www.travelandleisure.com/local-experts/costa-rica/popular-sports-costa-rica</a:t>
            </a:r>
          </a:p>
          <a:p>
            <a:r>
              <a:rPr lang="en-US" sz="2200" dirty="0" smtClean="0"/>
              <a:t>https://</a:t>
            </a:r>
            <a:r>
              <a:rPr lang="en-US" sz="2200" dirty="0" err="1" smtClean="0"/>
              <a:t>matadornetwork.com</a:t>
            </a:r>
            <a:r>
              <a:rPr lang="en-US" sz="2200" dirty="0" smtClean="0"/>
              <a:t>/abroad/23-essential-expressions-learn-visiting-costa-rica/</a:t>
            </a:r>
          </a:p>
          <a:p>
            <a:pPr marL="0" indent="0">
              <a:buNone/>
            </a:pPr>
            <a:endParaRPr lang="en-US" sz="2200" dirty="0" smtClean="0"/>
          </a:p>
          <a:p>
            <a:endParaRPr lang="en-US" dirty="0"/>
          </a:p>
        </p:txBody>
      </p:sp>
    </p:spTree>
    <p:extLst>
      <p:ext uri="{BB962C8B-B14F-4D97-AF65-F5344CB8AC3E}">
        <p14:creationId xmlns:p14="http://schemas.microsoft.com/office/powerpoint/2010/main" val="210838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Facts</a:t>
            </a:r>
            <a:endParaRPr lang="en-US" sz="9000" b="1" dirty="0">
              <a:latin typeface="Apple Chancery"/>
              <a:cs typeface="Apple Chancery"/>
            </a:endParaRPr>
          </a:p>
        </p:txBody>
      </p:sp>
      <p:sp>
        <p:nvSpPr>
          <p:cNvPr id="6" name="Content Placeholder 5"/>
          <p:cNvSpPr>
            <a:spLocks noGrp="1"/>
          </p:cNvSpPr>
          <p:nvPr>
            <p:ph idx="1"/>
          </p:nvPr>
        </p:nvSpPr>
        <p:spPr>
          <a:xfrm>
            <a:off x="1" y="1600199"/>
            <a:ext cx="9144000" cy="5257799"/>
          </a:xfrm>
        </p:spPr>
        <p:txBody>
          <a:bodyPr>
            <a:normAutofit lnSpcReduction="10000"/>
          </a:bodyPr>
          <a:lstStyle/>
          <a:p>
            <a:pPr marL="457200" lvl="1" indent="-457200">
              <a:buFont typeface="Arial"/>
              <a:buChar char="•"/>
            </a:pPr>
            <a:r>
              <a:rPr lang="en-US" sz="3200" dirty="0" smtClean="0">
                <a:cs typeface="Avenir Heavy"/>
              </a:rPr>
              <a:t>Population </a:t>
            </a:r>
            <a:r>
              <a:rPr lang="en-US" sz="3200" dirty="0" smtClean="0">
                <a:cs typeface="Avenir Heavy"/>
                <a:sym typeface="Wingdings"/>
              </a:rPr>
              <a:t> 4.7 million</a:t>
            </a:r>
          </a:p>
          <a:p>
            <a:pPr marL="857250" lvl="2" indent="-457200">
              <a:buFont typeface="Courier New"/>
              <a:buChar char="o"/>
            </a:pPr>
            <a:r>
              <a:rPr lang="en-US" sz="2600" dirty="0" smtClean="0">
                <a:cs typeface="Avenir Heavy"/>
                <a:sym typeface="Wingdings"/>
              </a:rPr>
              <a:t>Urban population  64.7%</a:t>
            </a:r>
          </a:p>
          <a:p>
            <a:pPr marL="857250" lvl="2" indent="-457200">
              <a:buFont typeface="Courier New"/>
              <a:buChar char="o"/>
            </a:pPr>
            <a:r>
              <a:rPr lang="en-US" sz="2800" dirty="0" smtClean="0">
                <a:cs typeface="Avenir Heavy"/>
                <a:sym typeface="Wingdings"/>
              </a:rPr>
              <a:t>Only about 1% of the population are of indigenous heritage</a:t>
            </a:r>
            <a:endParaRPr lang="en-US" sz="2600" dirty="0" smtClean="0">
              <a:cs typeface="Avenir Heavy"/>
              <a:sym typeface="Wingdings"/>
            </a:endParaRPr>
          </a:p>
          <a:p>
            <a:r>
              <a:rPr lang="en-US" dirty="0" smtClean="0">
                <a:cs typeface="Avenir Heavy"/>
                <a:sym typeface="Wingdings"/>
              </a:rPr>
              <a:t>Military  No military forces</a:t>
            </a:r>
          </a:p>
          <a:p>
            <a:r>
              <a:rPr lang="en-US" dirty="0">
                <a:cs typeface="Avenir Heavy"/>
                <a:sym typeface="Wingdings"/>
              </a:rPr>
              <a:t> </a:t>
            </a:r>
            <a:r>
              <a:rPr lang="en-US" dirty="0" smtClean="0">
                <a:cs typeface="Avenir Heavy"/>
                <a:sym typeface="Wingdings"/>
              </a:rPr>
              <a:t>GDP per capita  $12,900</a:t>
            </a:r>
          </a:p>
          <a:p>
            <a:r>
              <a:rPr lang="en-US" dirty="0">
                <a:cs typeface="Avenir Heavy"/>
                <a:sym typeface="Wingdings"/>
              </a:rPr>
              <a:t> </a:t>
            </a:r>
            <a:r>
              <a:rPr lang="en-US" dirty="0" smtClean="0">
                <a:cs typeface="Avenir Heavy"/>
                <a:sym typeface="Wingdings"/>
              </a:rPr>
              <a:t>Capital  San Jos</a:t>
            </a:r>
            <a:r>
              <a:rPr lang="fr-FR" dirty="0" err="1">
                <a:cs typeface="Avenir Heavy"/>
              </a:rPr>
              <a:t>é</a:t>
            </a:r>
            <a:r>
              <a:rPr lang="en-US" dirty="0" smtClean="0">
                <a:cs typeface="Avenir Heavy"/>
                <a:sym typeface="Wingdings"/>
              </a:rPr>
              <a:t> </a:t>
            </a:r>
          </a:p>
          <a:p>
            <a:r>
              <a:rPr lang="en-US" dirty="0" smtClean="0">
                <a:cs typeface="Avenir Heavy"/>
                <a:sym typeface="Wingdings"/>
              </a:rPr>
              <a:t>Costa Rica translates to  “Rich Coast”</a:t>
            </a:r>
          </a:p>
          <a:p>
            <a:pPr lvl="1">
              <a:buFont typeface="Courier New"/>
              <a:buChar char="o"/>
            </a:pPr>
            <a:r>
              <a:rPr lang="en-US" dirty="0">
                <a:cs typeface="Avenir Heavy"/>
              </a:rPr>
              <a:t>Spaniard Gil Gonzalez </a:t>
            </a:r>
            <a:r>
              <a:rPr lang="en-US" dirty="0" smtClean="0">
                <a:cs typeface="Avenir Heavy"/>
              </a:rPr>
              <a:t>Davila named the country because the inhabitants wore golden bands in their noses and ears</a:t>
            </a:r>
            <a:endParaRPr lang="en-US" dirty="0" smtClean="0">
              <a:cs typeface="Avenir Heavy"/>
              <a:sym typeface="Wingdings"/>
            </a:endParaRPr>
          </a:p>
          <a:p>
            <a:pPr lvl="1"/>
            <a:endParaRPr lang="en-US" dirty="0">
              <a:sym typeface="Wingdings"/>
            </a:endParaRPr>
          </a:p>
          <a:p>
            <a:pPr lvl="1"/>
            <a:endParaRPr lang="en-US" dirty="0" smtClean="0">
              <a:sym typeface="Wingdings"/>
            </a:endParaRPr>
          </a:p>
        </p:txBody>
      </p:sp>
    </p:spTree>
    <p:extLst>
      <p:ext uri="{BB962C8B-B14F-4D97-AF65-F5344CB8AC3E}">
        <p14:creationId xmlns:p14="http://schemas.microsoft.com/office/powerpoint/2010/main" val="281108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History</a:t>
            </a:r>
            <a:endParaRPr lang="en-US" sz="9000" b="1" dirty="0">
              <a:latin typeface="Apple Chancery"/>
              <a:cs typeface="Apple Chancery"/>
            </a:endParaRPr>
          </a:p>
        </p:txBody>
      </p:sp>
      <p:sp>
        <p:nvSpPr>
          <p:cNvPr id="6" name="Content Placeholder 5"/>
          <p:cNvSpPr>
            <a:spLocks noGrp="1"/>
          </p:cNvSpPr>
          <p:nvPr>
            <p:ph idx="1"/>
          </p:nvPr>
        </p:nvSpPr>
        <p:spPr>
          <a:xfrm>
            <a:off x="0" y="1650336"/>
            <a:ext cx="9144000" cy="5257799"/>
          </a:xfrm>
        </p:spPr>
        <p:txBody>
          <a:bodyPr>
            <a:normAutofit/>
          </a:bodyPr>
          <a:lstStyle/>
          <a:p>
            <a:r>
              <a:rPr lang="en-US" sz="3000" dirty="0" smtClean="0">
                <a:cs typeface="Avenir Heavy"/>
              </a:rPr>
              <a:t>September 18</a:t>
            </a:r>
            <a:r>
              <a:rPr lang="en-US" sz="3000" baseline="30000" dirty="0" smtClean="0">
                <a:cs typeface="Avenir Heavy"/>
              </a:rPr>
              <a:t>th</a:t>
            </a:r>
            <a:r>
              <a:rPr lang="en-US" sz="3000" dirty="0" smtClean="0">
                <a:cs typeface="Avenir Heavy"/>
              </a:rPr>
              <a:t> 1502 Christopher Columbus was on his 4</a:t>
            </a:r>
            <a:r>
              <a:rPr lang="en-US" sz="3000" baseline="30000" dirty="0" smtClean="0">
                <a:cs typeface="Avenir Heavy"/>
              </a:rPr>
              <a:t>th</a:t>
            </a:r>
            <a:r>
              <a:rPr lang="en-US" sz="3000" dirty="0" smtClean="0">
                <a:cs typeface="Avenir Heavy"/>
              </a:rPr>
              <a:t> voyage to the New World when he anchored off shore</a:t>
            </a:r>
          </a:p>
          <a:p>
            <a:r>
              <a:rPr lang="en-US" sz="3000" dirty="0" smtClean="0">
                <a:cs typeface="Avenir Heavy"/>
              </a:rPr>
              <a:t>There were four indigenous tribes already inhabiting the island. </a:t>
            </a:r>
          </a:p>
          <a:p>
            <a:pPr lvl="1">
              <a:buFont typeface="Courier New"/>
              <a:buChar char="o"/>
            </a:pPr>
            <a:r>
              <a:rPr lang="en-US" sz="2600" dirty="0" smtClean="0">
                <a:cs typeface="Avenir Heavy"/>
              </a:rPr>
              <a:t>The </a:t>
            </a:r>
            <a:r>
              <a:rPr lang="en-US" sz="2600" dirty="0" err="1" smtClean="0">
                <a:cs typeface="Avenir Heavy"/>
              </a:rPr>
              <a:t>Caribs</a:t>
            </a:r>
            <a:r>
              <a:rPr lang="en-US" sz="2600" dirty="0" smtClean="0">
                <a:cs typeface="Avenir Heavy"/>
              </a:rPr>
              <a:t> on the east coast, and the </a:t>
            </a:r>
            <a:r>
              <a:rPr lang="en-US" sz="2600" dirty="0" err="1" smtClean="0">
                <a:cs typeface="Avenir Heavy"/>
              </a:rPr>
              <a:t>Borucas</a:t>
            </a:r>
            <a:r>
              <a:rPr lang="en-US" sz="2600" dirty="0" smtClean="0">
                <a:cs typeface="Avenir Heavy"/>
              </a:rPr>
              <a:t>, </a:t>
            </a:r>
            <a:r>
              <a:rPr lang="en-US" sz="2600" dirty="0" err="1" smtClean="0">
                <a:cs typeface="Avenir Heavy"/>
              </a:rPr>
              <a:t>Chibchas</a:t>
            </a:r>
            <a:r>
              <a:rPr lang="en-US" sz="2600" dirty="0" smtClean="0">
                <a:cs typeface="Avenir Heavy"/>
              </a:rPr>
              <a:t> and </a:t>
            </a:r>
            <a:r>
              <a:rPr lang="en-US" sz="2600" dirty="0" err="1" smtClean="0">
                <a:cs typeface="Avenir Heavy"/>
              </a:rPr>
              <a:t>Diquis</a:t>
            </a:r>
            <a:r>
              <a:rPr lang="en-US" sz="2600" dirty="0" smtClean="0">
                <a:cs typeface="Avenir Heavy"/>
              </a:rPr>
              <a:t> in the southwest.</a:t>
            </a:r>
          </a:p>
          <a:p>
            <a:r>
              <a:rPr lang="en-US" sz="3000" dirty="0" smtClean="0">
                <a:cs typeface="Avenir Heavy"/>
              </a:rPr>
              <a:t>Little to none of these inhabitants lasted following the Spanish taking over the colonies.</a:t>
            </a:r>
          </a:p>
          <a:p>
            <a:pPr lvl="1">
              <a:buFont typeface="Courier New"/>
              <a:buChar char="o"/>
            </a:pPr>
            <a:r>
              <a:rPr lang="en-US" sz="2600" dirty="0" err="1" smtClean="0">
                <a:cs typeface="Avenir Heavy"/>
              </a:rPr>
              <a:t>Spainards</a:t>
            </a:r>
            <a:r>
              <a:rPr lang="en-US" sz="2600" dirty="0" smtClean="0">
                <a:cs typeface="Avenir Heavy"/>
              </a:rPr>
              <a:t> brought deadly smallpox to the island, killing thousands</a:t>
            </a:r>
            <a:endParaRPr lang="en-US" sz="2600" dirty="0">
              <a:cs typeface="Avenir Heavy"/>
            </a:endParaRPr>
          </a:p>
        </p:txBody>
      </p:sp>
    </p:spTree>
    <p:extLst>
      <p:ext uri="{BB962C8B-B14F-4D97-AF65-F5344CB8AC3E}">
        <p14:creationId xmlns:p14="http://schemas.microsoft.com/office/powerpoint/2010/main" val="159779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27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Food</a:t>
            </a:r>
            <a:endParaRPr lang="en-US" sz="9000" b="1" dirty="0">
              <a:latin typeface="Apple Chancery"/>
              <a:cs typeface="Apple Chancery"/>
            </a:endParaRPr>
          </a:p>
        </p:txBody>
      </p:sp>
      <p:sp>
        <p:nvSpPr>
          <p:cNvPr id="6" name="Content Placeholder 5"/>
          <p:cNvSpPr>
            <a:spLocks noGrp="1"/>
          </p:cNvSpPr>
          <p:nvPr>
            <p:ph idx="1"/>
          </p:nvPr>
        </p:nvSpPr>
        <p:spPr>
          <a:xfrm>
            <a:off x="0" y="1600200"/>
            <a:ext cx="9144000" cy="4525963"/>
          </a:xfrm>
        </p:spPr>
        <p:txBody>
          <a:bodyPr/>
          <a:lstStyle/>
          <a:p>
            <a:pPr algn="ctr"/>
            <a:r>
              <a:rPr lang="en-US" dirty="0" smtClean="0">
                <a:cs typeface="Avenir Heavy"/>
              </a:rPr>
              <a:t>Gallo Pinto “spotted rooster” – </a:t>
            </a:r>
            <a:r>
              <a:rPr lang="en-US" sz="2600" dirty="0" smtClean="0">
                <a:cs typeface="Avenir Heavy"/>
              </a:rPr>
              <a:t>breakfast dish composed of rice and beans, sometimes mixed with onion, peppers and cilantro. Received its name because of how the rice and beans look when they’re mixed together, giving off a speckled/spotted look.</a:t>
            </a:r>
            <a:endParaRPr lang="en-US" sz="2600" dirty="0">
              <a:cs typeface="Avenir Heavy"/>
            </a:endParaRPr>
          </a:p>
        </p:txBody>
      </p:sp>
      <p:pic>
        <p:nvPicPr>
          <p:cNvPr id="7" name="Picture 6"/>
          <p:cNvPicPr>
            <a:picLocks noChangeAspect="1"/>
          </p:cNvPicPr>
          <p:nvPr/>
        </p:nvPicPr>
        <p:blipFill>
          <a:blip r:embed="rId3"/>
          <a:stretch>
            <a:fillRect/>
          </a:stretch>
        </p:blipFill>
        <p:spPr>
          <a:xfrm>
            <a:off x="2392891" y="3790331"/>
            <a:ext cx="4775269" cy="2967396"/>
          </a:xfrm>
          <a:prstGeom prst="rect">
            <a:avLst/>
          </a:prstGeom>
        </p:spPr>
      </p:pic>
    </p:spTree>
    <p:extLst>
      <p:ext uri="{BB962C8B-B14F-4D97-AF65-F5344CB8AC3E}">
        <p14:creationId xmlns:p14="http://schemas.microsoft.com/office/powerpoint/2010/main" val="253067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27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Food</a:t>
            </a:r>
            <a:endParaRPr lang="en-US" sz="9000" b="1" dirty="0">
              <a:latin typeface="Apple Chancery"/>
              <a:cs typeface="Apple Chancery"/>
            </a:endParaRPr>
          </a:p>
        </p:txBody>
      </p:sp>
      <p:sp>
        <p:nvSpPr>
          <p:cNvPr id="6" name="Content Placeholder 5"/>
          <p:cNvSpPr>
            <a:spLocks noGrp="1"/>
          </p:cNvSpPr>
          <p:nvPr>
            <p:ph idx="1"/>
          </p:nvPr>
        </p:nvSpPr>
        <p:spPr>
          <a:xfrm>
            <a:off x="0" y="1717184"/>
            <a:ext cx="9144000" cy="4525963"/>
          </a:xfrm>
        </p:spPr>
        <p:txBody>
          <a:bodyPr/>
          <a:lstStyle/>
          <a:p>
            <a:pPr algn="ctr"/>
            <a:r>
              <a:rPr lang="en-US" dirty="0" err="1" smtClean="0">
                <a:cs typeface="Avenir Heavy"/>
              </a:rPr>
              <a:t>Casado</a:t>
            </a:r>
            <a:r>
              <a:rPr lang="en-US" dirty="0" smtClean="0">
                <a:cs typeface="Avenir Heavy"/>
              </a:rPr>
              <a:t> “married man”- </a:t>
            </a:r>
            <a:r>
              <a:rPr lang="en-US" sz="2600" dirty="0" smtClean="0">
                <a:cs typeface="Avenir Heavy"/>
              </a:rPr>
              <a:t>it is believed that the name came about because of men wanting to eat as they did at home while working and eating out. It is a dish that is actually made up of a variety of foods, including rice, black beans, meat or fish, tortilla, plantains and a salad.</a:t>
            </a:r>
            <a:endParaRPr lang="en-US" sz="2600" dirty="0">
              <a:cs typeface="Avenir Heavy"/>
            </a:endParaRPr>
          </a:p>
        </p:txBody>
      </p:sp>
      <p:pic>
        <p:nvPicPr>
          <p:cNvPr id="2" name="Picture 1"/>
          <p:cNvPicPr>
            <a:picLocks noChangeAspect="1"/>
          </p:cNvPicPr>
          <p:nvPr/>
        </p:nvPicPr>
        <p:blipFill>
          <a:blip r:embed="rId3"/>
          <a:stretch>
            <a:fillRect/>
          </a:stretch>
        </p:blipFill>
        <p:spPr>
          <a:xfrm>
            <a:off x="2640021" y="4060905"/>
            <a:ext cx="4331637" cy="2707273"/>
          </a:xfrm>
          <a:prstGeom prst="rect">
            <a:avLst/>
          </a:prstGeom>
        </p:spPr>
      </p:pic>
    </p:spTree>
    <p:extLst>
      <p:ext uri="{BB962C8B-B14F-4D97-AF65-F5344CB8AC3E}">
        <p14:creationId xmlns:p14="http://schemas.microsoft.com/office/powerpoint/2010/main" val="254642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27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Food</a:t>
            </a:r>
            <a:endParaRPr lang="en-US" sz="9000" b="1" dirty="0">
              <a:latin typeface="Apple Chancery"/>
              <a:cs typeface="Apple Chancery"/>
            </a:endParaRPr>
          </a:p>
        </p:txBody>
      </p:sp>
      <p:sp>
        <p:nvSpPr>
          <p:cNvPr id="6" name="Content Placeholder 5"/>
          <p:cNvSpPr>
            <a:spLocks noGrp="1"/>
          </p:cNvSpPr>
          <p:nvPr>
            <p:ph idx="1"/>
          </p:nvPr>
        </p:nvSpPr>
        <p:spPr>
          <a:xfrm>
            <a:off x="0" y="1700472"/>
            <a:ext cx="9144000" cy="4525963"/>
          </a:xfrm>
        </p:spPr>
        <p:txBody>
          <a:bodyPr/>
          <a:lstStyle/>
          <a:p>
            <a:pPr algn="ctr"/>
            <a:r>
              <a:rPr lang="en-US" dirty="0" smtClean="0">
                <a:cs typeface="Avenir Heavy"/>
              </a:rPr>
              <a:t>Tamales- </a:t>
            </a:r>
            <a:r>
              <a:rPr lang="en-US" sz="2600" dirty="0" smtClean="0">
                <a:cs typeface="Avenir Heavy"/>
              </a:rPr>
              <a:t>while they may resemble the Mexican tamale, they are actually very different. Costa Ricans love garlic, and tend to go really easy on all other spices, and instead of a corn husk wrapping, they use banana leaves.</a:t>
            </a:r>
            <a:endParaRPr lang="en-US" sz="2600" dirty="0">
              <a:cs typeface="Avenir Heavy"/>
            </a:endParaRPr>
          </a:p>
        </p:txBody>
      </p:sp>
      <p:pic>
        <p:nvPicPr>
          <p:cNvPr id="2" name="Picture 1"/>
          <p:cNvPicPr>
            <a:picLocks noChangeAspect="1"/>
          </p:cNvPicPr>
          <p:nvPr/>
        </p:nvPicPr>
        <p:blipFill>
          <a:blip r:embed="rId3"/>
          <a:stretch>
            <a:fillRect/>
          </a:stretch>
        </p:blipFill>
        <p:spPr>
          <a:xfrm>
            <a:off x="1842370" y="3736917"/>
            <a:ext cx="5744791" cy="2981123"/>
          </a:xfrm>
          <a:prstGeom prst="rect">
            <a:avLst/>
          </a:prstGeom>
        </p:spPr>
      </p:pic>
    </p:spTree>
    <p:extLst>
      <p:ext uri="{BB962C8B-B14F-4D97-AF65-F5344CB8AC3E}">
        <p14:creationId xmlns:p14="http://schemas.microsoft.com/office/powerpoint/2010/main" val="94817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Architecture</a:t>
            </a:r>
            <a:endParaRPr lang="en-US" sz="9000" b="1" dirty="0">
              <a:latin typeface="Apple Chancery"/>
              <a:cs typeface="Apple Chancery"/>
            </a:endParaRPr>
          </a:p>
        </p:txBody>
      </p:sp>
      <p:sp>
        <p:nvSpPr>
          <p:cNvPr id="6" name="Content Placeholder 5"/>
          <p:cNvSpPr>
            <a:spLocks noGrp="1"/>
          </p:cNvSpPr>
          <p:nvPr>
            <p:ph idx="1"/>
          </p:nvPr>
        </p:nvSpPr>
        <p:spPr>
          <a:xfrm>
            <a:off x="0" y="1600200"/>
            <a:ext cx="9144000" cy="4525963"/>
          </a:xfrm>
        </p:spPr>
        <p:txBody>
          <a:bodyPr>
            <a:normAutofit/>
          </a:bodyPr>
          <a:lstStyle/>
          <a:p>
            <a:r>
              <a:rPr lang="en-US" sz="2600" dirty="0" smtClean="0">
                <a:cs typeface="Avenir Heavy"/>
              </a:rPr>
              <a:t>Unfortunately Costa Rica lacks the large, pre-Columbian ruins that the rest of Mesoamerica has. As well as the lack of well-preserved, colonial-era cities that most of Latin America has.</a:t>
            </a:r>
          </a:p>
          <a:p>
            <a:r>
              <a:rPr lang="en-US" sz="2600" dirty="0" smtClean="0">
                <a:cs typeface="Avenir Heavy"/>
              </a:rPr>
              <a:t>There are some petroglyphs and dwellings in </a:t>
            </a:r>
            <a:r>
              <a:rPr lang="en-US" sz="2600" dirty="0" err="1" smtClean="0">
                <a:cs typeface="Avenir Heavy"/>
              </a:rPr>
              <a:t>Guayabo</a:t>
            </a:r>
            <a:endParaRPr lang="en-US" sz="2600" dirty="0">
              <a:cs typeface="Avenir Heavy"/>
            </a:endParaRPr>
          </a:p>
        </p:txBody>
      </p:sp>
      <p:pic>
        <p:nvPicPr>
          <p:cNvPr id="7" name="Picture 6"/>
          <p:cNvPicPr>
            <a:picLocks noChangeAspect="1"/>
          </p:cNvPicPr>
          <p:nvPr/>
        </p:nvPicPr>
        <p:blipFill>
          <a:blip r:embed="rId4"/>
          <a:stretch>
            <a:fillRect/>
          </a:stretch>
        </p:blipFill>
        <p:spPr>
          <a:xfrm>
            <a:off x="1737736" y="3624361"/>
            <a:ext cx="5965924" cy="2982962"/>
          </a:xfrm>
          <a:prstGeom prst="rect">
            <a:avLst/>
          </a:prstGeom>
        </p:spPr>
      </p:pic>
    </p:spTree>
    <p:extLst>
      <p:ext uri="{BB962C8B-B14F-4D97-AF65-F5344CB8AC3E}">
        <p14:creationId xmlns:p14="http://schemas.microsoft.com/office/powerpoint/2010/main" val="204462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Architecture</a:t>
            </a:r>
            <a:endParaRPr lang="en-US" sz="9000" b="1" dirty="0">
              <a:latin typeface="Apple Chancery"/>
              <a:cs typeface="Apple Chancery"/>
            </a:endParaRPr>
          </a:p>
        </p:txBody>
      </p:sp>
      <p:sp>
        <p:nvSpPr>
          <p:cNvPr id="6" name="Content Placeholder 5"/>
          <p:cNvSpPr>
            <a:spLocks noGrp="1"/>
          </p:cNvSpPr>
          <p:nvPr>
            <p:ph idx="1"/>
          </p:nvPr>
        </p:nvSpPr>
        <p:spPr>
          <a:xfrm>
            <a:off x="0" y="1600200"/>
            <a:ext cx="9144000" cy="4525963"/>
          </a:xfrm>
        </p:spPr>
        <p:txBody>
          <a:bodyPr>
            <a:normAutofit/>
          </a:bodyPr>
          <a:lstStyle/>
          <a:p>
            <a:pPr marL="0" indent="0">
              <a:buNone/>
            </a:pPr>
            <a:r>
              <a:rPr lang="en-US" sz="3000" dirty="0" smtClean="0">
                <a:cs typeface="Avenir Heavy"/>
              </a:rPr>
              <a:t>Cartago Ruins</a:t>
            </a:r>
            <a:endParaRPr lang="en-US" sz="3000" dirty="0">
              <a:cs typeface="Avenir Heavy"/>
            </a:endParaRPr>
          </a:p>
        </p:txBody>
      </p:sp>
      <p:pic>
        <p:nvPicPr>
          <p:cNvPr id="2" name="Picture 1"/>
          <p:cNvPicPr>
            <a:picLocks noChangeAspect="1"/>
          </p:cNvPicPr>
          <p:nvPr/>
        </p:nvPicPr>
        <p:blipFill>
          <a:blip r:embed="rId4"/>
          <a:stretch>
            <a:fillRect/>
          </a:stretch>
        </p:blipFill>
        <p:spPr>
          <a:xfrm>
            <a:off x="14723" y="2139077"/>
            <a:ext cx="3899360" cy="2924520"/>
          </a:xfrm>
          <a:prstGeom prst="rect">
            <a:avLst/>
          </a:prstGeom>
        </p:spPr>
      </p:pic>
      <p:sp>
        <p:nvSpPr>
          <p:cNvPr id="3" name="TextBox 2"/>
          <p:cNvSpPr txBox="1"/>
          <p:nvPr/>
        </p:nvSpPr>
        <p:spPr>
          <a:xfrm>
            <a:off x="66836" y="5063590"/>
            <a:ext cx="3847247" cy="369332"/>
          </a:xfrm>
          <a:prstGeom prst="rect">
            <a:avLst/>
          </a:prstGeom>
          <a:noFill/>
        </p:spPr>
        <p:txBody>
          <a:bodyPr wrap="square" rtlCol="0">
            <a:spAutoFit/>
          </a:bodyPr>
          <a:lstStyle/>
          <a:p>
            <a:r>
              <a:rPr lang="en-US" dirty="0" smtClean="0">
                <a:latin typeface="Avenir Heavy"/>
                <a:cs typeface="Avenir Heavy"/>
              </a:rPr>
              <a:t>Santiago </a:t>
            </a:r>
            <a:r>
              <a:rPr lang="en-US" dirty="0" err="1" smtClean="0">
                <a:latin typeface="Avenir Heavy"/>
                <a:cs typeface="Avenir Heavy"/>
              </a:rPr>
              <a:t>Ap</a:t>
            </a:r>
            <a:r>
              <a:rPr lang="es-ES_tradnl" dirty="0" err="1" smtClean="0">
                <a:latin typeface="Avenir Heavy"/>
                <a:cs typeface="Avenir Heavy"/>
              </a:rPr>
              <a:t>óstol</a:t>
            </a:r>
            <a:r>
              <a:rPr lang="es-ES_tradnl" dirty="0" smtClean="0">
                <a:latin typeface="Avenir Heavy"/>
                <a:cs typeface="Avenir Heavy"/>
              </a:rPr>
              <a:t> </a:t>
            </a:r>
            <a:r>
              <a:rPr lang="es-ES_tradnl" dirty="0" err="1" smtClean="0">
                <a:latin typeface="Avenir Heavy"/>
                <a:cs typeface="Avenir Heavy"/>
              </a:rPr>
              <a:t>Parish</a:t>
            </a:r>
            <a:r>
              <a:rPr lang="es-ES_tradnl" dirty="0" smtClean="0">
                <a:latin typeface="Avenir Heavy"/>
                <a:cs typeface="Avenir Heavy"/>
              </a:rPr>
              <a:t> </a:t>
            </a:r>
            <a:r>
              <a:rPr lang="es-ES_tradnl" dirty="0" err="1" smtClean="0">
                <a:latin typeface="Avenir Heavy"/>
                <a:cs typeface="Avenir Heavy"/>
              </a:rPr>
              <a:t>Ruins</a:t>
            </a:r>
            <a:endParaRPr lang="en-US" dirty="0">
              <a:latin typeface="Avenir Heavy"/>
              <a:cs typeface="Avenir Heavy"/>
            </a:endParaRPr>
          </a:p>
        </p:txBody>
      </p:sp>
      <p:pic>
        <p:nvPicPr>
          <p:cNvPr id="8" name="Picture 7"/>
          <p:cNvPicPr>
            <a:picLocks noChangeAspect="1"/>
          </p:cNvPicPr>
          <p:nvPr/>
        </p:nvPicPr>
        <p:blipFill>
          <a:blip r:embed="rId5"/>
          <a:stretch>
            <a:fillRect/>
          </a:stretch>
        </p:blipFill>
        <p:spPr>
          <a:xfrm>
            <a:off x="5447134" y="1417639"/>
            <a:ext cx="3696866" cy="2687664"/>
          </a:xfrm>
          <a:prstGeom prst="rect">
            <a:avLst/>
          </a:prstGeom>
        </p:spPr>
      </p:pic>
      <p:sp>
        <p:nvSpPr>
          <p:cNvPr id="9" name="TextBox 8"/>
          <p:cNvSpPr txBox="1"/>
          <p:nvPr/>
        </p:nvSpPr>
        <p:spPr>
          <a:xfrm>
            <a:off x="3914084" y="1520741"/>
            <a:ext cx="1533050" cy="1200329"/>
          </a:xfrm>
          <a:prstGeom prst="rect">
            <a:avLst/>
          </a:prstGeom>
          <a:noFill/>
        </p:spPr>
        <p:txBody>
          <a:bodyPr wrap="square" rtlCol="0">
            <a:spAutoFit/>
          </a:bodyPr>
          <a:lstStyle/>
          <a:p>
            <a:pPr algn="ctr"/>
            <a:r>
              <a:rPr lang="en-US" dirty="0" err="1" smtClean="0">
                <a:latin typeface="Avenir Heavy"/>
                <a:cs typeface="Avenir Heavy"/>
              </a:rPr>
              <a:t>Basílica</a:t>
            </a:r>
            <a:r>
              <a:rPr lang="en-US" dirty="0" smtClean="0">
                <a:latin typeface="Avenir Heavy"/>
                <a:cs typeface="Avenir Heavy"/>
              </a:rPr>
              <a:t> de </a:t>
            </a:r>
            <a:r>
              <a:rPr lang="en-US" dirty="0" err="1" smtClean="0">
                <a:latin typeface="Avenir Heavy"/>
                <a:cs typeface="Avenir Heavy"/>
              </a:rPr>
              <a:t>Nuestra</a:t>
            </a:r>
            <a:r>
              <a:rPr lang="en-US" dirty="0" smtClean="0">
                <a:latin typeface="Avenir Heavy"/>
                <a:cs typeface="Avenir Heavy"/>
              </a:rPr>
              <a:t> </a:t>
            </a:r>
            <a:r>
              <a:rPr lang="en-US" dirty="0" err="1" smtClean="0">
                <a:latin typeface="Avenir Heavy"/>
                <a:cs typeface="Avenir Heavy"/>
              </a:rPr>
              <a:t>Señora</a:t>
            </a:r>
            <a:r>
              <a:rPr lang="en-US" dirty="0" smtClean="0">
                <a:latin typeface="Avenir Heavy"/>
                <a:cs typeface="Avenir Heavy"/>
              </a:rPr>
              <a:t> de los Angeles</a:t>
            </a:r>
            <a:endParaRPr lang="en-US" dirty="0">
              <a:latin typeface="Avenir Heavy"/>
              <a:cs typeface="Avenir Heavy"/>
            </a:endParaRPr>
          </a:p>
        </p:txBody>
      </p:sp>
      <p:pic>
        <p:nvPicPr>
          <p:cNvPr id="11" name="Picture 10"/>
          <p:cNvPicPr>
            <a:picLocks noChangeAspect="1"/>
          </p:cNvPicPr>
          <p:nvPr/>
        </p:nvPicPr>
        <p:blipFill>
          <a:blip r:embed="rId6"/>
          <a:stretch>
            <a:fillRect/>
          </a:stretch>
        </p:blipFill>
        <p:spPr>
          <a:xfrm>
            <a:off x="3813831" y="4105304"/>
            <a:ext cx="3905728" cy="2752696"/>
          </a:xfrm>
          <a:prstGeom prst="rect">
            <a:avLst/>
          </a:prstGeom>
        </p:spPr>
      </p:pic>
      <p:sp>
        <p:nvSpPr>
          <p:cNvPr id="12" name="TextBox 11"/>
          <p:cNvSpPr txBox="1"/>
          <p:nvPr/>
        </p:nvSpPr>
        <p:spPr>
          <a:xfrm>
            <a:off x="7719559" y="4578970"/>
            <a:ext cx="1424441" cy="1754327"/>
          </a:xfrm>
          <a:prstGeom prst="rect">
            <a:avLst/>
          </a:prstGeom>
          <a:noFill/>
        </p:spPr>
        <p:txBody>
          <a:bodyPr wrap="square" rtlCol="0">
            <a:spAutoFit/>
          </a:bodyPr>
          <a:lstStyle/>
          <a:p>
            <a:pPr algn="ctr"/>
            <a:r>
              <a:rPr lang="en-US" dirty="0">
                <a:latin typeface="Avenir Heavy"/>
                <a:cs typeface="Avenir Heavy"/>
              </a:rPr>
              <a:t>Stone Spheres of Costa </a:t>
            </a:r>
            <a:r>
              <a:rPr lang="en-US" dirty="0" smtClean="0">
                <a:latin typeface="Avenir Heavy"/>
                <a:cs typeface="Avenir Heavy"/>
              </a:rPr>
              <a:t>Rica- one of the strangest mysteries</a:t>
            </a:r>
            <a:endParaRPr lang="en-US" dirty="0">
              <a:latin typeface="Avenir Heavy"/>
              <a:cs typeface="Avenir Heavy"/>
            </a:endParaRPr>
          </a:p>
        </p:txBody>
      </p:sp>
    </p:spTree>
    <p:extLst>
      <p:ext uri="{BB962C8B-B14F-4D97-AF65-F5344CB8AC3E}">
        <p14:creationId xmlns:p14="http://schemas.microsoft.com/office/powerpoint/2010/main" val="426974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Flag_of_Costa_Rica_(state).png"/>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noAutofit/>
          </a:bodyPr>
          <a:lstStyle/>
          <a:p>
            <a:pPr algn="l"/>
            <a:r>
              <a:rPr lang="en-US" sz="9000" b="1" dirty="0" smtClean="0">
                <a:latin typeface="Apple Chancery"/>
                <a:cs typeface="Apple Chancery"/>
              </a:rPr>
              <a:t>Holidays</a:t>
            </a:r>
            <a:endParaRPr lang="en-US" sz="9000" b="1" dirty="0">
              <a:latin typeface="Apple Chancery"/>
              <a:cs typeface="Apple Chancery"/>
            </a:endParaRPr>
          </a:p>
        </p:txBody>
      </p:sp>
      <p:sp>
        <p:nvSpPr>
          <p:cNvPr id="6" name="Content Placeholder 5"/>
          <p:cNvSpPr>
            <a:spLocks noGrp="1"/>
          </p:cNvSpPr>
          <p:nvPr>
            <p:ph idx="1"/>
          </p:nvPr>
        </p:nvSpPr>
        <p:spPr>
          <a:xfrm>
            <a:off x="0" y="1600200"/>
            <a:ext cx="9144000" cy="5257799"/>
          </a:xfrm>
        </p:spPr>
        <p:txBody>
          <a:bodyPr>
            <a:normAutofit fontScale="92500" lnSpcReduction="20000"/>
          </a:bodyPr>
          <a:lstStyle/>
          <a:p>
            <a:r>
              <a:rPr lang="en-US" sz="3000" dirty="0"/>
              <a:t>April 11: Juan </a:t>
            </a:r>
            <a:r>
              <a:rPr lang="en-US" sz="3000" dirty="0" err="1"/>
              <a:t>Santamaria</a:t>
            </a:r>
            <a:r>
              <a:rPr lang="en-US" sz="3000" dirty="0"/>
              <a:t> </a:t>
            </a:r>
            <a:r>
              <a:rPr lang="en-US" sz="3000" dirty="0" smtClean="0"/>
              <a:t>Day</a:t>
            </a:r>
          </a:p>
          <a:p>
            <a:pPr lvl="1"/>
            <a:r>
              <a:rPr lang="en-US" sz="2600" dirty="0" smtClean="0"/>
              <a:t>Battle of Rivas in 1856 against U.S citizen William Walker who sought to turn Costa Rica into a slave-trade empire. Juan </a:t>
            </a:r>
            <a:r>
              <a:rPr lang="en-US" sz="2600" dirty="0" err="1" smtClean="0"/>
              <a:t>Santamaria</a:t>
            </a:r>
            <a:r>
              <a:rPr lang="en-US" sz="2600" dirty="0" smtClean="0"/>
              <a:t> was a young drummer boy who set fire to a hostel, killing himself and a large amount of Walkers troops, leading to Costa </a:t>
            </a:r>
            <a:r>
              <a:rPr lang="en-US" sz="2600" dirty="0" err="1" smtClean="0"/>
              <a:t>Ricas</a:t>
            </a:r>
            <a:r>
              <a:rPr lang="en-US" sz="2600" dirty="0" smtClean="0"/>
              <a:t> win.</a:t>
            </a:r>
          </a:p>
          <a:p>
            <a:r>
              <a:rPr lang="en-US" sz="3000" dirty="0"/>
              <a:t>July 25: Annexation of Guanacaste </a:t>
            </a:r>
            <a:r>
              <a:rPr lang="en-US" sz="3000" dirty="0" smtClean="0"/>
              <a:t>Day</a:t>
            </a:r>
          </a:p>
          <a:p>
            <a:pPr lvl="1"/>
            <a:r>
              <a:rPr lang="en-US" sz="2600" dirty="0" smtClean="0"/>
              <a:t>Celebrates the annexation from Guanacaste province in 1824 </a:t>
            </a:r>
          </a:p>
          <a:p>
            <a:r>
              <a:rPr lang="en-US" sz="3000" dirty="0"/>
              <a:t>Aug 2: Patron Saint </a:t>
            </a:r>
            <a:r>
              <a:rPr lang="en-US" sz="3000" dirty="0" smtClean="0"/>
              <a:t>Day</a:t>
            </a:r>
          </a:p>
          <a:p>
            <a:pPr lvl="1"/>
            <a:r>
              <a:rPr lang="en-US" sz="2600" dirty="0" smtClean="0"/>
              <a:t>Honors the patron saint, </a:t>
            </a:r>
            <a:r>
              <a:rPr lang="en-US" sz="2600" dirty="0" err="1"/>
              <a:t>Virgen</a:t>
            </a:r>
            <a:r>
              <a:rPr lang="en-US" sz="2600" dirty="0"/>
              <a:t> de los </a:t>
            </a:r>
            <a:r>
              <a:rPr lang="en-US" sz="2600" dirty="0" smtClean="0"/>
              <a:t>Angeles (Virgin of the Angels)</a:t>
            </a:r>
          </a:p>
          <a:p>
            <a:r>
              <a:rPr lang="en-US" sz="3000" dirty="0" smtClean="0"/>
              <a:t>Sep 15: Independence Day</a:t>
            </a:r>
          </a:p>
          <a:p>
            <a:r>
              <a:rPr lang="en-US" sz="3000" dirty="0"/>
              <a:t>Nov. 2: All Soul's </a:t>
            </a:r>
            <a:r>
              <a:rPr lang="en-US" sz="3000" dirty="0" smtClean="0"/>
              <a:t>Day</a:t>
            </a:r>
          </a:p>
          <a:p>
            <a:pPr lvl="1"/>
            <a:r>
              <a:rPr lang="en-US" sz="2600" dirty="0" smtClean="0"/>
              <a:t>Also known as day of the dead</a:t>
            </a:r>
            <a:endParaRPr lang="en-US" sz="2600" dirty="0"/>
          </a:p>
        </p:txBody>
      </p:sp>
    </p:spTree>
    <p:extLst>
      <p:ext uri="{BB962C8B-B14F-4D97-AF65-F5344CB8AC3E}">
        <p14:creationId xmlns:p14="http://schemas.microsoft.com/office/powerpoint/2010/main" val="3408325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TotalTime>
  <Words>873</Words>
  <Application>Microsoft Macintosh PowerPoint</Application>
  <PresentationFormat>On-screen Show (4:3)</PresentationFormat>
  <Paragraphs>76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Costa Rica</vt:lpstr>
      <vt:lpstr>Facts</vt:lpstr>
      <vt:lpstr>History</vt:lpstr>
      <vt:lpstr>Food</vt:lpstr>
      <vt:lpstr>Food</vt:lpstr>
      <vt:lpstr>Food</vt:lpstr>
      <vt:lpstr>Architecture</vt:lpstr>
      <vt:lpstr>Architecture</vt:lpstr>
      <vt:lpstr>Holidays</vt:lpstr>
      <vt:lpstr>Music</vt:lpstr>
      <vt:lpstr>Sports</vt:lpstr>
      <vt:lpstr>Sports</vt:lpstr>
      <vt:lpstr>Expressions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 Rica</dc:title>
  <dc:creator>Ali Meihls</dc:creator>
  <cp:lastModifiedBy>Ali Meihls</cp:lastModifiedBy>
  <cp:revision>19</cp:revision>
  <dcterms:created xsi:type="dcterms:W3CDTF">2017-10-25T14:14:45Z</dcterms:created>
  <dcterms:modified xsi:type="dcterms:W3CDTF">2017-10-25T16:57:55Z</dcterms:modified>
</cp:coreProperties>
</file>